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65" r:id="rId5"/>
    <p:sldId id="266" r:id="rId6"/>
    <p:sldId id="259" r:id="rId7"/>
    <p:sldId id="267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0357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730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34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298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195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270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502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324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34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777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942E1-C673-493C-B048-32A990A1D78E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62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942E1-C673-493C-B048-32A990A1D78E}" type="datetimeFigureOut">
              <a:rPr lang="tr-TR" smtClean="0"/>
              <a:t>12.03.2024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48B51-29BD-4F31-854E-72AE50C0DB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38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2000" b="1" dirty="0" smtClean="0">
                <a:solidFill>
                  <a:srgbClr val="FF0000"/>
                </a:solidFill>
                <a:latin typeface="Calibri Light" panose="020F0302020204030204"/>
                <a:ea typeface="+mj-ea"/>
                <a:cs typeface="+mj-cs"/>
              </a:rPr>
              <a:t>4.Hafta 1</a:t>
            </a:r>
            <a:endParaRPr lang="tr-TR" sz="2000" b="1" dirty="0" smtClean="0">
              <a:solidFill>
                <a:srgbClr val="FF0000"/>
              </a:solidFill>
              <a:latin typeface="Calibri Light" panose="020F0302020204030204"/>
              <a:ea typeface="+mj-ea"/>
              <a:cs typeface="+mj-cs"/>
            </a:endParaRPr>
          </a:p>
          <a:p>
            <a:r>
              <a:rPr lang="tr-TR" sz="2000" b="1" dirty="0" smtClean="0">
                <a:solidFill>
                  <a:srgbClr val="FF0000"/>
                </a:solidFill>
                <a:latin typeface="Calibri Light" panose="020F0302020204030204"/>
                <a:ea typeface="+mj-ea"/>
                <a:cs typeface="+mj-cs"/>
              </a:rPr>
              <a:t>I.REKREASYON </a:t>
            </a:r>
            <a:r>
              <a:rPr lang="tr-TR" sz="2000" b="1" dirty="0">
                <a:solidFill>
                  <a:srgbClr val="FF0000"/>
                </a:solidFill>
                <a:latin typeface="Calibri Light" panose="020F0302020204030204"/>
                <a:ea typeface="+mj-ea"/>
                <a:cs typeface="+mj-cs"/>
              </a:rPr>
              <a:t>VE TURİZM İLİŞKİSİ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352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1577"/>
          </a:xfrm>
        </p:spPr>
        <p:txBody>
          <a:bodyPr/>
          <a:lstStyle/>
          <a:p>
            <a:r>
              <a:rPr lang="tr-TR" sz="2000" b="1" dirty="0">
                <a:solidFill>
                  <a:srgbClr val="FF0000"/>
                </a:solidFill>
              </a:rPr>
              <a:t>REKREASYON VE TURİZM İLİŞKİSİ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014760"/>
            <a:ext cx="8450766" cy="2676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007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0064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tr-TR" sz="1800" dirty="0" smtClean="0">
                <a:solidFill>
                  <a:srgbClr val="C00000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tr-TR" sz="1800" dirty="0" smtClean="0">
                <a:solidFill>
                  <a:srgbClr val="C00000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tr-TR" sz="1800" dirty="0">
                <a:solidFill>
                  <a:srgbClr val="C00000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tr-TR" sz="1800" dirty="0">
                <a:solidFill>
                  <a:srgbClr val="C00000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tr-TR" sz="1800" b="1" u="sng" dirty="0" smtClean="0">
                <a:solidFill>
                  <a:srgbClr val="C00000"/>
                </a:solidFill>
                <a:latin typeface="Calibri" panose="020F0502020204030204"/>
                <a:ea typeface="+mn-ea"/>
                <a:cs typeface="+mn-cs"/>
              </a:rPr>
              <a:t>Rekreasyon </a:t>
            </a:r>
            <a:r>
              <a:rPr lang="tr-TR" sz="1800" b="1" u="sng" dirty="0">
                <a:solidFill>
                  <a:srgbClr val="C00000"/>
                </a:solidFill>
                <a:latin typeface="Calibri" panose="020F0502020204030204"/>
                <a:ea typeface="+mn-ea"/>
                <a:cs typeface="+mn-cs"/>
              </a:rPr>
              <a:t>ve turizm kavramı arasındaki benzerlikler</a:t>
            </a:r>
            <a:r>
              <a:rPr lang="tr-TR" sz="1800" dirty="0">
                <a:solidFill>
                  <a:srgbClr val="C00000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tr-TR" sz="1800" dirty="0">
                <a:solidFill>
                  <a:srgbClr val="C00000"/>
                </a:solidFill>
                <a:latin typeface="Calibri" panose="020F0502020204030204"/>
                <a:ea typeface="+mn-ea"/>
                <a:cs typeface="+mn-cs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825190"/>
            <a:ext cx="10515600" cy="5351773"/>
          </a:xfrm>
        </p:spPr>
        <p:txBody>
          <a:bodyPr/>
          <a:lstStyle/>
          <a:p>
            <a:pPr marL="0" lvl="0" indent="0">
              <a:buNone/>
            </a:pPr>
            <a:r>
              <a:rPr lang="tr-TR" sz="1800" dirty="0">
                <a:solidFill>
                  <a:prstClr val="black"/>
                </a:solidFill>
              </a:rPr>
              <a:t>1-Olanaklar</a:t>
            </a:r>
          </a:p>
          <a:p>
            <a:pPr marL="0" lvl="0" indent="0">
              <a:buNone/>
            </a:pPr>
            <a:r>
              <a:rPr lang="tr-TR" sz="1800" dirty="0">
                <a:solidFill>
                  <a:prstClr val="black"/>
                </a:solidFill>
              </a:rPr>
              <a:t>2-Güdüler</a:t>
            </a:r>
          </a:p>
          <a:p>
            <a:pPr marL="0" lvl="0" indent="0">
              <a:buNone/>
            </a:pPr>
            <a:r>
              <a:rPr lang="tr-TR" sz="1800" dirty="0">
                <a:solidFill>
                  <a:prstClr val="black"/>
                </a:solidFill>
              </a:rPr>
              <a:t>3-Yer ve zaman</a:t>
            </a:r>
          </a:p>
          <a:p>
            <a:pPr marL="0" lvl="0" indent="0">
              <a:buNone/>
            </a:pPr>
            <a:r>
              <a:rPr lang="tr-TR" sz="1800" dirty="0" smtClean="0">
                <a:solidFill>
                  <a:prstClr val="black"/>
                </a:solidFill>
              </a:rPr>
              <a:t>4-Politika</a:t>
            </a:r>
          </a:p>
          <a:p>
            <a:pPr marL="0" lvl="0" indent="0">
              <a:buNone/>
            </a:pPr>
            <a:endParaRPr lang="tr-TR" sz="1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475" y="2397512"/>
            <a:ext cx="57531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370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4309"/>
          </a:xfrm>
        </p:spPr>
        <p:txBody>
          <a:bodyPr/>
          <a:lstStyle/>
          <a:p>
            <a:r>
              <a:rPr lang="tr-TR" sz="1600" b="1" u="sng" dirty="0">
                <a:solidFill>
                  <a:srgbClr val="C00000"/>
                </a:solidFill>
                <a:latin typeface="Calibri" panose="020F0502020204030204"/>
              </a:rPr>
              <a:t>Rekreasyon ve turizm kavramı arasındaki benzerlikler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5043" y="769434"/>
            <a:ext cx="7086615" cy="540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292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59704"/>
          </a:xfrm>
        </p:spPr>
        <p:txBody>
          <a:bodyPr/>
          <a:lstStyle/>
          <a:p>
            <a:r>
              <a:rPr lang="tr-TR" sz="1600" b="1" u="sng" dirty="0">
                <a:solidFill>
                  <a:srgbClr val="C00000"/>
                </a:solidFill>
                <a:latin typeface="Calibri" panose="020F0502020204030204"/>
              </a:rPr>
              <a:t>Rekreasyon ve turizm kavramı arasındaki benzerlikler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0529" y="724830"/>
            <a:ext cx="8763000" cy="2720897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529" y="3445727"/>
            <a:ext cx="8562975" cy="194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270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6612"/>
          </a:xfrm>
        </p:spPr>
        <p:txBody>
          <a:bodyPr>
            <a:normAutofit/>
          </a:bodyPr>
          <a:lstStyle/>
          <a:p>
            <a:r>
              <a:rPr lang="tr-TR" sz="2000" b="1" dirty="0">
                <a:solidFill>
                  <a:srgbClr val="FF0000"/>
                </a:solidFill>
              </a:rPr>
              <a:t>REKREASYON VE TURİZM İLİŞKİSİ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880946"/>
            <a:ext cx="10515600" cy="5296017"/>
          </a:xfrm>
        </p:spPr>
        <p:txBody>
          <a:bodyPr/>
          <a:lstStyle/>
          <a:p>
            <a:pPr marL="0" indent="0" algn="ctr">
              <a:buNone/>
            </a:pPr>
            <a:r>
              <a:rPr lang="tr-TR" sz="2000" u="sng" dirty="0" smtClean="0">
                <a:solidFill>
                  <a:srgbClr val="C00000"/>
                </a:solidFill>
              </a:rPr>
              <a:t>Turizm ve rekreasyon faaliyetlerinin ayrılan yönleri</a:t>
            </a:r>
          </a:p>
          <a:p>
            <a:pPr marL="0" indent="0" algn="ctr">
              <a:buNone/>
            </a:pPr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994170"/>
              </p:ext>
            </p:extLst>
          </p:nvPr>
        </p:nvGraphicFramePr>
        <p:xfrm>
          <a:off x="838200" y="1326994"/>
          <a:ext cx="10515600" cy="45287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61315900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594409000"/>
                    </a:ext>
                  </a:extLst>
                </a:gridCol>
              </a:tblGrid>
              <a:tr h="353016">
                <a:tc>
                  <a:txBody>
                    <a:bodyPr/>
                    <a:lstStyle/>
                    <a:p>
                      <a:r>
                        <a:rPr lang="tr-TR" sz="1700" dirty="0" smtClean="0"/>
                        <a:t>TURİZM</a:t>
                      </a:r>
                      <a:endParaRPr lang="tr-T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700" dirty="0" smtClean="0"/>
                        <a:t>REKREASYON</a:t>
                      </a:r>
                      <a:endParaRPr lang="tr-TR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326619"/>
                  </a:ext>
                </a:extLst>
              </a:tr>
              <a:tr h="353016">
                <a:tc>
                  <a:txBody>
                    <a:bodyPr/>
                    <a:lstStyle/>
                    <a:p>
                      <a:r>
                        <a:rPr lang="tr-TR" sz="1700" dirty="0" smtClean="0"/>
                        <a:t>Turizm amaçlı geziler kişilerin yaşam tarzları , tavır ve davranışlarında çok boyutlu değişiklikler yapar</a:t>
                      </a:r>
                      <a:endParaRPr lang="tr-T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700" dirty="0" smtClean="0"/>
                        <a:t>Değişiklikler sınırlıdır</a:t>
                      </a:r>
                      <a:endParaRPr lang="tr-TR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8218795"/>
                  </a:ext>
                </a:extLst>
              </a:tr>
              <a:tr h="353016">
                <a:tc>
                  <a:txBody>
                    <a:bodyPr/>
                    <a:lstStyle/>
                    <a:p>
                      <a:r>
                        <a:rPr lang="tr-TR" sz="1700" dirty="0" smtClean="0"/>
                        <a:t>Turizm genel olarak insanın para ve zaman harcama açısından büyük bir satın alma olayıdır.  Yatırım gerektirir.</a:t>
                      </a:r>
                      <a:endParaRPr lang="tr-T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700" dirty="0" smtClean="0"/>
                        <a:t>Dar kapsamda </a:t>
                      </a:r>
                      <a:r>
                        <a:rPr lang="tr-TR" sz="1700" dirty="0" err="1" smtClean="0"/>
                        <a:t>rekreaktif</a:t>
                      </a:r>
                      <a:r>
                        <a:rPr lang="tr-TR" sz="1700" dirty="0" smtClean="0"/>
                        <a:t> hizmetleri veya ürünleri kişinin olağan tüketim alışkanlıkları içinde yer alır.</a:t>
                      </a:r>
                      <a:endParaRPr lang="tr-TR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520148"/>
                  </a:ext>
                </a:extLst>
              </a:tr>
              <a:tr h="353016">
                <a:tc>
                  <a:txBody>
                    <a:bodyPr/>
                    <a:lstStyle/>
                    <a:p>
                      <a:r>
                        <a:rPr lang="tr-TR" sz="1700" dirty="0" smtClean="0"/>
                        <a:t>Harcanan zaman süreksizlik arz eder ve tek kareliktir.</a:t>
                      </a:r>
                      <a:endParaRPr lang="tr-T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700" dirty="0" smtClean="0"/>
                        <a:t>Eğlenceye ve dinlenmeye ayrılan zaman ise süreklilik ve düzenlilik</a:t>
                      </a:r>
                      <a:r>
                        <a:rPr lang="tr-TR" sz="1700" baseline="0" dirty="0" smtClean="0"/>
                        <a:t> söz konusudur.</a:t>
                      </a:r>
                      <a:endParaRPr lang="tr-TR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908790"/>
                  </a:ext>
                </a:extLst>
              </a:tr>
              <a:tr h="353016">
                <a:tc>
                  <a:txBody>
                    <a:bodyPr/>
                    <a:lstStyle/>
                    <a:p>
                      <a:r>
                        <a:rPr lang="tr-TR" sz="1700" dirty="0" smtClean="0"/>
                        <a:t>Turizm tüketicinin onu elde edebilmesi için evinden ayrılmasını gerektirir. Turizm kişinin ayağına getirilemez.</a:t>
                      </a:r>
                      <a:endParaRPr lang="tr-T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700" dirty="0" smtClean="0"/>
                        <a:t>Rekreasyon evde</a:t>
                      </a:r>
                      <a:r>
                        <a:rPr lang="tr-TR" sz="1700" baseline="0" dirty="0" smtClean="0"/>
                        <a:t> ve çevresinde yapılabilir. Evden ayrılma zorunluluğu yoktur.</a:t>
                      </a:r>
                      <a:endParaRPr lang="tr-TR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218952"/>
                  </a:ext>
                </a:extLst>
              </a:tr>
              <a:tr h="353016">
                <a:tc>
                  <a:txBody>
                    <a:bodyPr/>
                    <a:lstStyle/>
                    <a:p>
                      <a:r>
                        <a:rPr lang="tr-TR" sz="1700" dirty="0" smtClean="0"/>
                        <a:t>Önemli bir ekonomik değer yaratır.</a:t>
                      </a:r>
                      <a:endParaRPr lang="tr-TR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700" dirty="0" smtClean="0"/>
                        <a:t>Rekreasyonda ön plana çıkan değerse öncelikle</a:t>
                      </a:r>
                      <a:r>
                        <a:rPr lang="tr-TR" sz="1700" baseline="0" dirty="0" smtClean="0"/>
                        <a:t> kişinin mutluluğudur.</a:t>
                      </a:r>
                      <a:endParaRPr lang="tr-TR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854023"/>
                  </a:ext>
                </a:extLst>
              </a:tr>
              <a:tr h="353016">
                <a:tc gridSpan="2">
                  <a:txBody>
                    <a:bodyPr/>
                    <a:lstStyle/>
                    <a:p>
                      <a:r>
                        <a:rPr lang="tr-TR" sz="1700" dirty="0" smtClean="0"/>
                        <a:t>Turizm ve rekreasyon aynı etkinlik çeşitleri ve alanları kullanabilmektedirler. Turizm ve dışarıda gerçekleştirilen rekreasyon etkinliklerine , olanakların tedarik edilmesi ve bunlara katılma talebinin olması temel özelliktir. Bu arz ve talebin ekonomik ve sosyal boyutları vardır. Böylece </a:t>
                      </a:r>
                      <a:r>
                        <a:rPr lang="tr-TR" sz="1700" dirty="0" err="1" smtClean="0"/>
                        <a:t>rekreasyonistlerle</a:t>
                      </a:r>
                      <a:r>
                        <a:rPr lang="tr-TR" sz="1700" dirty="0" smtClean="0"/>
                        <a:t> , turistler aynı faaliyetleri yapan insanlar olarak görülebilmektedirler.</a:t>
                      </a:r>
                      <a:endParaRPr lang="tr-TR" sz="17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525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662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579862"/>
            <a:ext cx="10515600" cy="5910147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>
                <a:solidFill>
                  <a:srgbClr val="C00000"/>
                </a:solidFill>
              </a:rPr>
              <a:t>Rekreasyon ve turizm kavramı arasındaki farklılıklar</a:t>
            </a:r>
          </a:p>
          <a:p>
            <a:pPr marL="0" indent="0">
              <a:buNone/>
            </a:pPr>
            <a:endParaRPr lang="tr-TR" dirty="0">
              <a:solidFill>
                <a:srgbClr val="C00000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968063"/>
            <a:ext cx="8930268" cy="527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931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205</Words>
  <Application>Microsoft Office PowerPoint</Application>
  <PresentationFormat>Geniş ekran</PresentationFormat>
  <Paragraphs>26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PowerPoint Sunusu</vt:lpstr>
      <vt:lpstr>REKREASYON VE TURİZM İLİŞKİSİ</vt:lpstr>
      <vt:lpstr>  Rekreasyon ve turizm kavramı arasındaki benzerlikler </vt:lpstr>
      <vt:lpstr>Rekreasyon ve turizm kavramı arasındaki benzerlikler</vt:lpstr>
      <vt:lpstr>Rekreasyon ve turizm kavramı arasındaki benzerlikler</vt:lpstr>
      <vt:lpstr>REKREASYON VE TURİZM İLİŞKİSİ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seyitAliçelik</dc:creator>
  <cp:lastModifiedBy>seyitAliçelik</cp:lastModifiedBy>
  <cp:revision>21</cp:revision>
  <dcterms:created xsi:type="dcterms:W3CDTF">2024-02-28T12:48:09Z</dcterms:created>
  <dcterms:modified xsi:type="dcterms:W3CDTF">2024-03-12T09:48:13Z</dcterms:modified>
</cp:coreProperties>
</file>